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6" r:id="rId9"/>
    <p:sldId id="265" r:id="rId10"/>
    <p:sldId id="267" r:id="rId11"/>
    <p:sldId id="270" r:id="rId12"/>
    <p:sldId id="268" r:id="rId13"/>
    <p:sldId id="278" r:id="rId14"/>
    <p:sldId id="269" r:id="rId15"/>
    <p:sldId id="272" r:id="rId16"/>
    <p:sldId id="282" r:id="rId17"/>
    <p:sldId id="274" r:id="rId18"/>
    <p:sldId id="279" r:id="rId19"/>
  </p:sldIdLst>
  <p:sldSz cx="9144000" cy="5143500" type="screen16x9"/>
  <p:notesSz cx="6858000" cy="9144000"/>
  <p:embeddedFontLst>
    <p:embeddedFont>
      <p:font typeface="Montserrat Black" charset="0"/>
      <p:bold r:id="rId21"/>
      <p:boldItalic r:id="rId22"/>
    </p:embeddedFont>
    <p:embeddedFont>
      <p:font typeface="Staatliches" charset="0"/>
      <p:regular r:id="rId23"/>
    </p:embeddedFont>
    <p:embeddedFont>
      <p:font typeface="Montserrat" charset="0"/>
      <p:regular r:id="rId24"/>
      <p:bold r:id="rId25"/>
      <p:italic r:id="rId26"/>
      <p:boldItalic r:id="rId27"/>
    </p:embeddedFont>
    <p:embeddedFont>
      <p:font typeface="Lato" charset="0"/>
      <p:regular r:id="rId28"/>
      <p:bold r:id="rId29"/>
      <p:italic r:id="rId30"/>
      <p:boldItalic r:id="rId31"/>
    </p:embeddedFont>
    <p:embeddedFont>
      <p:font typeface="Roboto Condensed Light" charset="0"/>
      <p:regular r:id="rId32"/>
      <p:bold r:id="rId33"/>
      <p:italic r:id="rId34"/>
      <p:boldItalic r:id="rId35"/>
    </p:embeddedFont>
    <p:embeddedFont>
      <p:font typeface="Montserrat ExtraBold" charset="0"/>
      <p:bold r:id="rId36"/>
      <p:boldItalic r:id="rId37"/>
    </p:embeddedFont>
    <p:embeddedFont>
      <p:font typeface="Consolas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</p:presentationPr>
</file>

<file path=ppt/tableStyles.xml><?xml version="1.0" encoding="utf-8"?>
<a:tblStyleLst xmlns:a="http://schemas.openxmlformats.org/drawingml/2006/main" def="{3439A230-C4DE-4A62-876B-64B32D3197DE}">
  <a:tblStyle styleId="{3439A230-C4DE-4A62-876B-64B32D3197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876" y="-204"/>
      </p:cViewPr>
      <p:guideLst>
        <p:guide orient="horz" pos="32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rot="-373102" flipH="1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72" r:id="rId19"/>
    <p:sldLayoutId id="2147483675" r:id="rId20"/>
    <p:sldLayoutId id="2147483679" r:id="rId21"/>
    <p:sldLayoutId id="2147483680" r:id="rId22"/>
    <p:sldLayoutId id="2147483681" r:id="rId23"/>
  </p:sldLayoutIdLst>
  <p:transition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0.xml"/><Relationship Id="rId1" Type="http://schemas.openxmlformats.org/officeDocument/2006/relationships/video" Target="file:///C:\Users\Francesca\01%20-%20Universita\02%20-%20SECONDO%20ANNO\AI%20Lab\AI_lab_project\play2048.mp4" TargetMode="Externa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185742" y="252190"/>
            <a:ext cx="3671888" cy="1548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HAND </a:t>
            </a:r>
            <a:endParaRPr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318267" y="3685344"/>
            <a:ext cx="2146326" cy="72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>
                <a:latin typeface="Montserrat" charset="0"/>
              </a:rPr>
              <a:t>By</a:t>
            </a:r>
            <a:r>
              <a:rPr lang="it-IT" dirty="0" smtClean="0">
                <a:latin typeface="Montserrat" charset="0"/>
              </a:rPr>
              <a:t>: Francesca Cinelli &amp; Chiara Pennini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35740" y="3178993"/>
            <a:ext cx="242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Montserrat Black" charset="0"/>
              </a:rPr>
              <a:t>AI </a:t>
            </a:r>
            <a:r>
              <a:rPr lang="it-IT" sz="2400" dirty="0" err="1" smtClean="0">
                <a:solidFill>
                  <a:schemeClr val="bg1"/>
                </a:solidFill>
                <a:latin typeface="Montserrat Black" charset="0"/>
              </a:rPr>
              <a:t>lab</a:t>
            </a:r>
            <a:r>
              <a:rPr lang="it-IT" sz="2400" dirty="0" smtClean="0">
                <a:solidFill>
                  <a:schemeClr val="bg1"/>
                </a:solidFill>
                <a:latin typeface="Montserrat Black" charset="0"/>
              </a:rPr>
              <a:t> Project</a:t>
            </a:r>
            <a:endParaRPr lang="it-IT" sz="2400" dirty="0">
              <a:solidFill>
                <a:schemeClr val="bg1"/>
              </a:solidFill>
              <a:latin typeface="Montserrat Black" charset="0"/>
            </a:endParaRPr>
          </a:p>
        </p:txBody>
      </p:sp>
      <p:pic>
        <p:nvPicPr>
          <p:cNvPr id="6" name="Immagin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880623">
            <a:off x="3124561" y="2223323"/>
            <a:ext cx="1385480" cy="1700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magin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 rot="1232344">
            <a:off x="2859056" y="1006661"/>
            <a:ext cx="736990" cy="732852"/>
          </a:xfrm>
          <a:prstGeom prst="roundRect">
            <a:avLst>
              <a:gd name="adj" fmla="val 202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CasellaDiTesto 8"/>
          <p:cNvSpPr txBox="1"/>
          <p:nvPr/>
        </p:nvSpPr>
        <p:spPr>
          <a:xfrm>
            <a:off x="537153" y="1778793"/>
            <a:ext cx="1985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Montserrat" charset="0"/>
              </a:rPr>
              <a:t>Playing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one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of</a:t>
            </a: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most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popular</a:t>
            </a:r>
            <a:r>
              <a:rPr lang="it-IT" dirty="0" smtClean="0">
                <a:latin typeface="Montserrat" charset="0"/>
              </a:rPr>
              <a:t> computer </a:t>
            </a:r>
            <a:r>
              <a:rPr lang="it-IT" dirty="0" err="1" smtClean="0">
                <a:latin typeface="Montserrat" charset="0"/>
              </a:rPr>
              <a:t>games</a:t>
            </a:r>
            <a:r>
              <a:rPr lang="it-IT" dirty="0" smtClean="0">
                <a:latin typeface="Montserrat" charset="0"/>
              </a:rPr>
              <a:t> in a </a:t>
            </a:r>
            <a:r>
              <a:rPr lang="it-IT" dirty="0" err="1" smtClean="0">
                <a:latin typeface="Montserrat" charset="0"/>
              </a:rPr>
              <a:t>new</a:t>
            </a:r>
            <a:r>
              <a:rPr lang="it-IT" dirty="0" smtClean="0">
                <a:latin typeface="Montserrat" charset="0"/>
              </a:rPr>
              <a:t> and innovative way!</a:t>
            </a:r>
            <a:endParaRPr lang="it-IT"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2409248" y="135172"/>
            <a:ext cx="4015409" cy="1073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FLOW CHART</a:t>
            </a:r>
            <a:br>
              <a:rPr lang="en" sz="3000" dirty="0" smtClean="0"/>
            </a:br>
            <a:r>
              <a:rPr lang="en" sz="1400" dirty="0" smtClean="0"/>
              <a:t>of program states</a:t>
            </a:r>
            <a:endParaRPr sz="1400" dirty="0"/>
          </a:p>
        </p:txBody>
      </p:sp>
      <p:sp>
        <p:nvSpPr>
          <p:cNvPr id="33" name="Pergamena 2 32"/>
          <p:cNvSpPr/>
          <p:nvPr/>
        </p:nvSpPr>
        <p:spPr>
          <a:xfrm>
            <a:off x="906449" y="1208598"/>
            <a:ext cx="7227735" cy="2949934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2973" name="Gruppo 35"/>
          <p:cNvGrpSpPr>
            <a:grpSpLocks noChangeAspect="1"/>
          </p:cNvGrpSpPr>
          <p:nvPr/>
        </p:nvGrpSpPr>
        <p:grpSpPr bwMode="auto">
          <a:xfrm>
            <a:off x="1394263" y="1916261"/>
            <a:ext cx="6618838" cy="1534602"/>
            <a:chOff x="0" y="0"/>
            <a:chExt cx="52912" cy="12289"/>
          </a:xfrm>
        </p:grpSpPr>
        <p:sp>
          <p:nvSpPr>
            <p:cNvPr id="15" name="Casella di testo 22"/>
            <p:cNvSpPr>
              <a:spLocks noChangeArrowheads="1"/>
            </p:cNvSpPr>
            <p:nvPr/>
          </p:nvSpPr>
          <p:spPr bwMode="auto">
            <a:xfrm>
              <a:off x="0" y="3979"/>
              <a:ext cx="7042" cy="43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PLAY GAME</a:t>
              </a:r>
              <a:endParaRPr kumimoji="0" lang="it-IT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16" name="Casella di testo 23"/>
            <p:cNvSpPr>
              <a:spLocks noChangeArrowheads="1"/>
            </p:cNvSpPr>
            <p:nvPr/>
          </p:nvSpPr>
          <p:spPr bwMode="auto">
            <a:xfrm>
              <a:off x="14901" y="3937"/>
              <a:ext cx="7042" cy="43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PAUSE GAME</a:t>
              </a:r>
              <a:endParaRPr kumimoji="0" lang="it-IT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19" name="Casella di testo 24"/>
            <p:cNvSpPr>
              <a:spLocks noChangeArrowheads="1"/>
            </p:cNvSpPr>
            <p:nvPr/>
          </p:nvSpPr>
          <p:spPr bwMode="auto">
            <a:xfrm>
              <a:off x="29845" y="3937"/>
              <a:ext cx="7418" cy="43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MOUSE MODE</a:t>
              </a:r>
              <a:endParaRPr kumimoji="0" lang="it-IT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0" name="Casella di testo 31"/>
            <p:cNvSpPr>
              <a:spLocks noChangeArrowheads="1"/>
            </p:cNvSpPr>
            <p:nvPr/>
          </p:nvSpPr>
          <p:spPr bwMode="auto">
            <a:xfrm>
              <a:off x="43984" y="7577"/>
              <a:ext cx="8928" cy="471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MOVE OBJECTS</a:t>
              </a:r>
              <a:endParaRPr kumimoji="0" lang="it-IT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1" name="Casella di testo 32"/>
            <p:cNvSpPr>
              <a:spLocks noChangeArrowheads="1"/>
            </p:cNvSpPr>
            <p:nvPr/>
          </p:nvSpPr>
          <p:spPr bwMode="auto">
            <a:xfrm>
              <a:off x="43984" y="0"/>
              <a:ext cx="8928" cy="45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13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CLICK BUTTONS</a:t>
              </a:r>
            </a:p>
          </p:txBody>
        </p:sp>
        <p:cxnSp>
          <p:nvCxnSpPr>
            <p:cNvPr id="22" name="Connettore 2 28"/>
            <p:cNvCxnSpPr>
              <a:cxnSpLocks noChangeShapeType="1"/>
            </p:cNvCxnSpPr>
            <p:nvPr/>
          </p:nvCxnSpPr>
          <p:spPr bwMode="auto">
            <a:xfrm>
              <a:off x="21928" y="6265"/>
              <a:ext cx="7944" cy="6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3" name="Connettore 2 25"/>
            <p:cNvCxnSpPr>
              <a:cxnSpLocks noChangeShapeType="1"/>
            </p:cNvCxnSpPr>
            <p:nvPr/>
          </p:nvCxnSpPr>
          <p:spPr bwMode="auto">
            <a:xfrm flipV="1">
              <a:off x="37253" y="2286"/>
              <a:ext cx="6739" cy="3902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onnettore 2 26"/>
            <p:cNvCxnSpPr>
              <a:cxnSpLocks noChangeShapeType="1"/>
            </p:cNvCxnSpPr>
            <p:nvPr/>
          </p:nvCxnSpPr>
          <p:spPr bwMode="auto">
            <a:xfrm>
              <a:off x="37253" y="6180"/>
              <a:ext cx="6739" cy="3702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Connettore 2 27"/>
            <p:cNvCxnSpPr>
              <a:cxnSpLocks noChangeShapeType="1"/>
            </p:cNvCxnSpPr>
            <p:nvPr/>
          </p:nvCxnSpPr>
          <p:spPr bwMode="auto">
            <a:xfrm flipH="1">
              <a:off x="7069" y="6265"/>
              <a:ext cx="7811" cy="6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6" name="Text Box 39"/>
            <p:cNvSpPr txBox="1">
              <a:spLocks noChangeArrowheads="1"/>
            </p:cNvSpPr>
            <p:nvPr/>
          </p:nvSpPr>
          <p:spPr bwMode="auto">
            <a:xfrm>
              <a:off x="7281" y="4614"/>
              <a:ext cx="8433" cy="2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thumb+pinky</a:t>
              </a:r>
              <a:endParaRPr kumimoji="0" lang="it-IT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7" name="Casella di testo 30"/>
            <p:cNvSpPr txBox="1">
              <a:spLocks noChangeArrowheads="1"/>
            </p:cNvSpPr>
            <p:nvPr/>
          </p:nvSpPr>
          <p:spPr bwMode="auto">
            <a:xfrm>
              <a:off x="21886" y="4656"/>
              <a:ext cx="8433" cy="2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thumb+middle</a:t>
              </a:r>
              <a:endParaRPr kumimoji="0" 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8" name="Casella di testo 34"/>
            <p:cNvSpPr txBox="1">
              <a:spLocks noChangeArrowheads="1"/>
            </p:cNvSpPr>
            <p:nvPr/>
          </p:nvSpPr>
          <p:spPr bwMode="auto">
            <a:xfrm rot="19735511">
              <a:off x="36894" y="2730"/>
              <a:ext cx="7214" cy="217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thumb+ring</a:t>
              </a:r>
              <a:endParaRPr kumimoji="0" 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9" name="Casella di testo 34"/>
            <p:cNvSpPr txBox="1">
              <a:spLocks noChangeArrowheads="1"/>
            </p:cNvSpPr>
            <p:nvPr/>
          </p:nvSpPr>
          <p:spPr bwMode="auto">
            <a:xfrm rot="1715568">
              <a:off x="36110" y="7239"/>
              <a:ext cx="7222" cy="308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thumb+ring</a:t>
              </a:r>
              <a:endParaRPr kumimoji="0" lang="it-IT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(</a:t>
              </a:r>
              <a:r>
                <a:rPr kumimoji="0" lang="it-IT" sz="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hold</a:t>
              </a:r>
              <a:r>
                <a:rPr kumimoji="0" lang="it-IT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)</a:t>
              </a:r>
              <a:endParaRPr kumimoji="0" 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</p:grpSp>
      <p:sp>
        <p:nvSpPr>
          <p:cNvPr id="82987" name="Arco 2"/>
          <p:cNvSpPr>
            <a:spLocks/>
          </p:cNvSpPr>
          <p:nvPr/>
        </p:nvSpPr>
        <p:spPr bwMode="auto">
          <a:xfrm>
            <a:off x="1820849" y="1884457"/>
            <a:ext cx="3753015" cy="994507"/>
          </a:xfrm>
          <a:custGeom>
            <a:avLst/>
            <a:gdLst>
              <a:gd name="T0" fmla="*/ 16 w 2891118"/>
              <a:gd name="T1" fmla="*/ 479554 h 963706"/>
              <a:gd name="T2" fmla="*/ 1445942 w 2891118"/>
              <a:gd name="T3" fmla="*/ 0 h 963706"/>
              <a:gd name="T4" fmla="*/ 2891118 w 2891118"/>
              <a:gd name="T5" fmla="*/ 481854 h 96370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91118" h="963706" stroke="0">
                <a:moveTo>
                  <a:pt x="16" y="479554"/>
                </a:moveTo>
                <a:cubicBezTo>
                  <a:pt x="3813" y="214285"/>
                  <a:pt x="650125" y="-70"/>
                  <a:pt x="1445942" y="0"/>
                </a:cubicBezTo>
                <a:cubicBezTo>
                  <a:pt x="2244153" y="71"/>
                  <a:pt x="2891119" y="215783"/>
                  <a:pt x="2891118" y="481854"/>
                </a:cubicBezTo>
                <a:lnTo>
                  <a:pt x="1445559" y="481853"/>
                </a:lnTo>
                <a:lnTo>
                  <a:pt x="16" y="479554"/>
                </a:lnTo>
                <a:close/>
              </a:path>
              <a:path w="2891118" h="963706" fill="none">
                <a:moveTo>
                  <a:pt x="16" y="479554"/>
                </a:moveTo>
                <a:cubicBezTo>
                  <a:pt x="3813" y="214285"/>
                  <a:pt x="650125" y="-70"/>
                  <a:pt x="1445942" y="0"/>
                </a:cubicBezTo>
                <a:cubicBezTo>
                  <a:pt x="2244153" y="71"/>
                  <a:pt x="2891119" y="215783"/>
                  <a:pt x="2891118" y="481854"/>
                </a:cubicBezTo>
              </a:path>
            </a:pathLst>
          </a:custGeom>
          <a:noFill/>
          <a:ln w="9525">
            <a:solidFill>
              <a:srgbClr val="FFCC66"/>
            </a:solidFill>
            <a:round/>
            <a:headEnd type="triangle" w="med" len="med"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2988" name="Casella di testo 29"/>
          <p:cNvSpPr txBox="1">
            <a:spLocks noChangeArrowheads="1"/>
          </p:cNvSpPr>
          <p:nvPr/>
        </p:nvSpPr>
        <p:spPr bwMode="auto">
          <a:xfrm>
            <a:off x="3145708" y="1888601"/>
            <a:ext cx="1155953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rPr>
              <a:t>thumb+pinky</a:t>
            </a:r>
            <a:endParaRPr kumimoji="0" lang="it-IT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tserrat" charset="0"/>
              <a:cs typeface="Arial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2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MOVEMENT</a:t>
            </a:r>
            <a:endParaRPr dirty="0"/>
          </a:p>
        </p:txBody>
      </p:sp>
      <p:sp>
        <p:nvSpPr>
          <p:cNvPr id="2068" name="Google Shape;2068;p52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GESTURE</a:t>
            </a:r>
            <a:endParaRPr dirty="0"/>
          </a:p>
        </p:txBody>
      </p:sp>
      <p:sp>
        <p:nvSpPr>
          <p:cNvPr id="2069" name="Google Shape;2069;p52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COMMAND</a:t>
            </a:r>
            <a:endParaRPr dirty="0"/>
          </a:p>
        </p:txBody>
      </p:sp>
      <p:sp>
        <p:nvSpPr>
          <p:cNvPr id="2070" name="Google Shape;2070;p52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TRANSLATION</a:t>
            </a:r>
            <a:endParaRPr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1375576" y="2361537"/>
            <a:ext cx="18844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Montserrat" charset="0"/>
              </a:rPr>
              <a:t>While the hand moves, movement is tracked and gestures are observed</a:t>
            </a:r>
          </a:p>
          <a:p>
            <a:pPr algn="ctr"/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3657600" y="2321781"/>
            <a:ext cx="1844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 smtClean="0">
                <a:latin typeface="Montserrat" charset="0"/>
              </a:rPr>
              <a:t>When</a:t>
            </a:r>
            <a:r>
              <a:rPr lang="it-IT" sz="1200" dirty="0" smtClean="0">
                <a:latin typeface="Montserrat" charset="0"/>
              </a:rPr>
              <a:t> a </a:t>
            </a:r>
            <a:r>
              <a:rPr lang="it-IT" sz="1200" dirty="0" err="1" smtClean="0">
                <a:latin typeface="Montserrat" charset="0"/>
              </a:rPr>
              <a:t>specific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gesture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is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recognized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by</a:t>
            </a:r>
            <a:r>
              <a:rPr lang="it-IT" sz="1200" dirty="0" smtClean="0">
                <a:latin typeface="Montserrat" charset="0"/>
              </a:rPr>
              <a:t> the </a:t>
            </a:r>
            <a:r>
              <a:rPr lang="it-IT" sz="1200" dirty="0" err="1" smtClean="0">
                <a:latin typeface="Montserrat" charset="0"/>
              </a:rPr>
              <a:t>program</a:t>
            </a:r>
            <a:r>
              <a:rPr lang="it-IT" sz="1200" dirty="0" smtClean="0">
                <a:latin typeface="Montserrat" charset="0"/>
              </a:rPr>
              <a:t>, </a:t>
            </a:r>
            <a:r>
              <a:rPr lang="it-IT" sz="1200" dirty="0" err="1" smtClean="0">
                <a:latin typeface="Montserrat" charset="0"/>
              </a:rPr>
              <a:t>it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is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translated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into</a:t>
            </a:r>
            <a:r>
              <a:rPr lang="it-IT" sz="1200" dirty="0" smtClean="0">
                <a:latin typeface="Montserrat" charset="0"/>
              </a:rPr>
              <a:t> the </a:t>
            </a:r>
            <a:r>
              <a:rPr lang="it-IT" sz="1200" dirty="0" err="1" smtClean="0">
                <a:latin typeface="Montserrat" charset="0"/>
              </a:rPr>
              <a:t>corresponding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command</a:t>
            </a:r>
            <a:endParaRPr lang="it-IT" sz="1200" dirty="0">
              <a:latin typeface="Montserrat" charset="0"/>
            </a:endParaRPr>
          </a:p>
        </p:txBody>
      </p:sp>
      <p:sp>
        <p:nvSpPr>
          <p:cNvPr id="39" name="CasellaDiTesto 38"/>
          <p:cNvSpPr txBox="1"/>
          <p:nvPr/>
        </p:nvSpPr>
        <p:spPr>
          <a:xfrm>
            <a:off x="5963477" y="2409244"/>
            <a:ext cx="1717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smtClean="0">
                <a:latin typeface="Montserrat" charset="0"/>
              </a:rPr>
              <a:t>The </a:t>
            </a:r>
            <a:r>
              <a:rPr lang="it-IT" sz="1200" dirty="0" err="1" smtClean="0">
                <a:latin typeface="Montserrat" charset="0"/>
              </a:rPr>
              <a:t>command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is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then</a:t>
            </a:r>
            <a:r>
              <a:rPr lang="it-IT" sz="1200" dirty="0" smtClean="0">
                <a:latin typeface="Montserrat" charset="0"/>
              </a:rPr>
              <a:t> sent </a:t>
            </a:r>
            <a:r>
              <a:rPr lang="it-IT" sz="1200" dirty="0" err="1" smtClean="0">
                <a:latin typeface="Montserrat" charset="0"/>
              </a:rPr>
              <a:t>to</a:t>
            </a:r>
            <a:r>
              <a:rPr lang="it-IT" sz="1200" dirty="0" smtClean="0">
                <a:latin typeface="Montserrat" charset="0"/>
              </a:rPr>
              <a:t> the </a:t>
            </a:r>
            <a:r>
              <a:rPr lang="it-IT" sz="1200" dirty="0" err="1" smtClean="0">
                <a:latin typeface="Montserrat" charset="0"/>
              </a:rPr>
              <a:t>main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program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of</a:t>
            </a:r>
            <a:r>
              <a:rPr lang="it-IT" sz="1200" dirty="0" smtClean="0">
                <a:latin typeface="Montserrat" charset="0"/>
              </a:rPr>
              <a:t> the game</a:t>
            </a:r>
            <a:endParaRPr lang="it-IT" sz="1200"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428866" y="1375785"/>
            <a:ext cx="1975758" cy="116893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1531581" y="2142161"/>
            <a:ext cx="885736" cy="624893"/>
            <a:chOff x="4706560" y="2956374"/>
            <a:chExt cx="1024681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466871" y="2219744"/>
            <a:ext cx="779910" cy="664221"/>
            <a:chOff x="3492399" y="3031159"/>
            <a:chExt cx="902255" cy="912546"/>
          </a:xfrm>
        </p:grpSpPr>
        <p:sp>
          <p:nvSpPr>
            <p:cNvPr id="1997" name="Google Shape;1997;p50"/>
            <p:cNvSpPr/>
            <p:nvPr/>
          </p:nvSpPr>
          <p:spPr>
            <a:xfrm rot="1395608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1395608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1708418" y="1187371"/>
            <a:ext cx="838663" cy="589019"/>
            <a:chOff x="4746046" y="1789454"/>
            <a:chExt cx="970223" cy="809231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402384" y="1219915"/>
            <a:ext cx="887302" cy="638065"/>
            <a:chOff x="3385881" y="1818505"/>
            <a:chExt cx="1026492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50"/>
          <p:cNvSpPr txBox="1">
            <a:spLocks noGrp="1"/>
          </p:cNvSpPr>
          <p:nvPr>
            <p:ph type="title"/>
          </p:nvPr>
        </p:nvSpPr>
        <p:spPr>
          <a:xfrm>
            <a:off x="922200" y="265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SENDING THE COMMANDS</a:t>
            </a:r>
            <a:endParaRPr dirty="0"/>
          </a:p>
        </p:txBody>
      </p:sp>
      <p:sp>
        <p:nvSpPr>
          <p:cNvPr id="2007" name="Google Shape;2007;p50"/>
          <p:cNvSpPr txBox="1">
            <a:spLocks noGrp="1"/>
          </p:cNvSpPr>
          <p:nvPr>
            <p:ph type="subTitle" idx="2"/>
          </p:nvPr>
        </p:nvSpPr>
        <p:spPr>
          <a:xfrm>
            <a:off x="524957" y="2354557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</a:t>
            </a:r>
            <a:endParaRPr dirty="0"/>
          </a:p>
        </p:txBody>
      </p:sp>
      <p:sp>
        <p:nvSpPr>
          <p:cNvPr id="2009" name="Google Shape;2009;p50"/>
          <p:cNvSpPr txBox="1">
            <a:spLocks noGrp="1"/>
          </p:cNvSpPr>
          <p:nvPr>
            <p:ph type="subTitle" idx="4"/>
          </p:nvPr>
        </p:nvSpPr>
        <p:spPr>
          <a:xfrm>
            <a:off x="1719585" y="2259141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</a:t>
            </a:r>
            <a:endParaRPr dirty="0"/>
          </a:p>
        </p:txBody>
      </p:sp>
      <p:sp>
        <p:nvSpPr>
          <p:cNvPr id="2010" name="Google Shape;2010;p50"/>
          <p:cNvSpPr txBox="1">
            <a:spLocks noGrp="1"/>
          </p:cNvSpPr>
          <p:nvPr>
            <p:ph type="subTitle" idx="5"/>
          </p:nvPr>
        </p:nvSpPr>
        <p:spPr>
          <a:xfrm>
            <a:off x="2870269" y="3774991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Montserrat" charset="0"/>
              </a:rPr>
              <a:t>Keyboard</a:t>
            </a:r>
            <a:r>
              <a:rPr lang="en" i="1" dirty="0" smtClean="0">
                <a:latin typeface="Montserrat" charset="0"/>
              </a:rPr>
              <a:t> </a:t>
            </a:r>
            <a:r>
              <a:rPr lang="en" dirty="0" smtClean="0">
                <a:latin typeface="Montserrat" charset="0"/>
              </a:rPr>
              <a:t>library to simulate pression on the keys</a:t>
            </a:r>
            <a:endParaRPr i="1" dirty="0">
              <a:latin typeface="Montserrat" charset="0"/>
            </a:endParaRPr>
          </a:p>
        </p:txBody>
      </p:sp>
      <p:sp>
        <p:nvSpPr>
          <p:cNvPr id="2011" name="Google Shape;2011;p50"/>
          <p:cNvSpPr txBox="1">
            <a:spLocks noGrp="1"/>
          </p:cNvSpPr>
          <p:nvPr>
            <p:ph type="subTitle" idx="6"/>
          </p:nvPr>
        </p:nvSpPr>
        <p:spPr>
          <a:xfrm>
            <a:off x="548810" y="1335816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</a:t>
            </a:r>
            <a:endParaRPr dirty="0"/>
          </a:p>
        </p:txBody>
      </p:sp>
      <p:sp>
        <p:nvSpPr>
          <p:cNvPr id="2012" name="Google Shape;2012;p50"/>
          <p:cNvSpPr txBox="1">
            <a:spLocks noGrp="1"/>
          </p:cNvSpPr>
          <p:nvPr>
            <p:ph type="subTitle" idx="7"/>
          </p:nvPr>
        </p:nvSpPr>
        <p:spPr>
          <a:xfrm>
            <a:off x="562859" y="3257701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Montserrat" charset="0"/>
              </a:rPr>
              <a:t>Pyautogui</a:t>
            </a:r>
            <a:r>
              <a:rPr lang="en" i="1" dirty="0" smtClean="0">
                <a:latin typeface="Montserrat" charset="0"/>
              </a:rPr>
              <a:t> </a:t>
            </a:r>
            <a:r>
              <a:rPr lang="en" dirty="0" smtClean="0">
                <a:latin typeface="Montserrat" charset="0"/>
              </a:rPr>
              <a:t>library to move the mouse and click</a:t>
            </a:r>
            <a:endParaRPr i="1" dirty="0">
              <a:latin typeface="Montserrat" charset="0"/>
            </a:endParaRPr>
          </a:p>
        </p:txBody>
      </p:sp>
      <p:sp>
        <p:nvSpPr>
          <p:cNvPr id="2013" name="Google Shape;2013;p50"/>
          <p:cNvSpPr txBox="1">
            <a:spLocks noGrp="1"/>
          </p:cNvSpPr>
          <p:nvPr>
            <p:ph type="subTitle" idx="8"/>
          </p:nvPr>
        </p:nvSpPr>
        <p:spPr>
          <a:xfrm>
            <a:off x="1878611" y="1256303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</a:t>
            </a:r>
            <a:endParaRPr dirty="0"/>
          </a:p>
        </p:txBody>
      </p:sp>
      <p:sp>
        <p:nvSpPr>
          <p:cNvPr id="24" name="Google Shape;1992;p50"/>
          <p:cNvSpPr/>
          <p:nvPr/>
        </p:nvSpPr>
        <p:spPr>
          <a:xfrm rot="-1394067">
            <a:off x="3125579" y="1408991"/>
            <a:ext cx="1975758" cy="116893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993;p50"/>
          <p:cNvGrpSpPr/>
          <p:nvPr/>
        </p:nvGrpSpPr>
        <p:grpSpPr>
          <a:xfrm>
            <a:off x="4228293" y="2175367"/>
            <a:ext cx="1083196" cy="655373"/>
            <a:chOff x="4706560" y="2956374"/>
            <a:chExt cx="1024681" cy="858517"/>
          </a:xfrm>
        </p:grpSpPr>
        <p:sp>
          <p:nvSpPr>
            <p:cNvPr id="26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996;p50"/>
          <p:cNvGrpSpPr/>
          <p:nvPr/>
        </p:nvGrpSpPr>
        <p:grpSpPr>
          <a:xfrm>
            <a:off x="2934049" y="2242344"/>
            <a:ext cx="1129086" cy="652006"/>
            <a:chOff x="3492399" y="3031159"/>
            <a:chExt cx="902255" cy="912546"/>
          </a:xfrm>
        </p:grpSpPr>
        <p:sp>
          <p:nvSpPr>
            <p:cNvPr id="29" name="Google Shape;1997;p50"/>
            <p:cNvSpPr/>
            <p:nvPr/>
          </p:nvSpPr>
          <p:spPr>
            <a:xfrm rot="1395608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98;p50"/>
            <p:cNvSpPr/>
            <p:nvPr/>
          </p:nvSpPr>
          <p:spPr>
            <a:xfrm rot="1395608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999;p50"/>
          <p:cNvGrpSpPr/>
          <p:nvPr/>
        </p:nvGrpSpPr>
        <p:grpSpPr>
          <a:xfrm>
            <a:off x="4405131" y="1220577"/>
            <a:ext cx="838663" cy="589019"/>
            <a:chOff x="4746046" y="1789454"/>
            <a:chExt cx="970223" cy="809231"/>
          </a:xfrm>
        </p:grpSpPr>
        <p:sp>
          <p:nvSpPr>
            <p:cNvPr id="32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002;p50"/>
          <p:cNvGrpSpPr/>
          <p:nvPr/>
        </p:nvGrpSpPr>
        <p:grpSpPr>
          <a:xfrm>
            <a:off x="3099097" y="1253121"/>
            <a:ext cx="887302" cy="638065"/>
            <a:chOff x="3385881" y="1818505"/>
            <a:chExt cx="1026492" cy="876613"/>
          </a:xfrm>
        </p:grpSpPr>
        <p:sp>
          <p:nvSpPr>
            <p:cNvPr id="35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2007;p50"/>
          <p:cNvSpPr txBox="1">
            <a:spLocks/>
          </p:cNvSpPr>
          <p:nvPr/>
        </p:nvSpPr>
        <p:spPr>
          <a:xfrm rot="20189969">
            <a:off x="2911567" y="2340056"/>
            <a:ext cx="1072053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lang="it-IT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DOWN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009;p50"/>
          <p:cNvSpPr txBox="1">
            <a:spLocks/>
          </p:cNvSpPr>
          <p:nvPr/>
        </p:nvSpPr>
        <p:spPr>
          <a:xfrm>
            <a:off x="4241368" y="2292347"/>
            <a:ext cx="982655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lang="it-IT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011;p50"/>
          <p:cNvSpPr txBox="1">
            <a:spLocks/>
          </p:cNvSpPr>
          <p:nvPr/>
        </p:nvSpPr>
        <p:spPr>
          <a:xfrm>
            <a:off x="3245523" y="1369022"/>
            <a:ext cx="553390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UP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013;p50"/>
          <p:cNvSpPr txBox="1">
            <a:spLocks/>
          </p:cNvSpPr>
          <p:nvPr/>
        </p:nvSpPr>
        <p:spPr>
          <a:xfrm>
            <a:off x="4416297" y="1305412"/>
            <a:ext cx="815679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LEFT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Freccia in giù 42"/>
          <p:cNvSpPr/>
          <p:nvPr/>
        </p:nvSpPr>
        <p:spPr>
          <a:xfrm rot="16200000">
            <a:off x="2655737" y="1773142"/>
            <a:ext cx="349857" cy="477078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Send - definition and meaning with pictures | Picture Dictionary &amp; Book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2427" y="2292027"/>
            <a:ext cx="3227006" cy="18157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>
            <a:spLocks noGrp="1"/>
          </p:cNvSpPr>
          <p:nvPr>
            <p:ph type="title"/>
          </p:nvPr>
        </p:nvSpPr>
        <p:spPr>
          <a:xfrm>
            <a:off x="1001857" y="1084524"/>
            <a:ext cx="370530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04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3000" dirty="0" smtClean="0"/>
              <a:t>THE OUTPUT</a:t>
            </a:r>
            <a:endParaRPr sz="3000" dirty="0"/>
          </a:p>
        </p:txBody>
      </p:sp>
      <p:sp>
        <p:nvSpPr>
          <p:cNvPr id="2340" name="Google Shape;2340;p60"/>
          <p:cNvSpPr txBox="1">
            <a:spLocks noGrp="1"/>
          </p:cNvSpPr>
          <p:nvPr>
            <p:ph type="subTitle" idx="3"/>
          </p:nvPr>
        </p:nvSpPr>
        <p:spPr>
          <a:xfrm>
            <a:off x="1740324" y="2452586"/>
            <a:ext cx="2116200" cy="90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latin typeface="Montserrat" charset="0"/>
              </a:rPr>
              <a:t>The </a:t>
            </a:r>
            <a:r>
              <a:rPr lang="it-IT" dirty="0" err="1" smtClean="0">
                <a:latin typeface="Montserrat" charset="0"/>
              </a:rPr>
              <a:t>final</a:t>
            </a:r>
            <a:r>
              <a:rPr lang="it-IT" dirty="0" smtClean="0">
                <a:latin typeface="Montserrat" charset="0"/>
              </a:rPr>
              <a:t> output and demo </a:t>
            </a:r>
            <a:r>
              <a:rPr lang="it-IT" dirty="0" err="1" smtClean="0">
                <a:latin typeface="Montserrat" charset="0"/>
              </a:rPr>
              <a:t>of</a:t>
            </a:r>
            <a:r>
              <a:rPr lang="it-IT" dirty="0" smtClean="0">
                <a:latin typeface="Montserrat" charset="0"/>
              </a:rPr>
              <a:t> the game</a:t>
            </a:r>
            <a:endParaRPr dirty="0">
              <a:latin typeface="Montserrat" charset="0"/>
            </a:endParaRPr>
          </a:p>
        </p:txBody>
      </p:sp>
      <p:pic>
        <p:nvPicPr>
          <p:cNvPr id="26" name="Immagine 25" descr="204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85" y="1510748"/>
            <a:ext cx="2587211" cy="2587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4874" y="2014394"/>
            <a:ext cx="2938992" cy="151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19" name="Google Shape;2019;p51"/>
          <p:cNvCxnSpPr/>
          <p:nvPr/>
        </p:nvCxnSpPr>
        <p:spPr>
          <a:xfrm>
            <a:off x="4212201" y="1697713"/>
            <a:ext cx="1536592" cy="34577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7" name="Google Shape;2027;p51"/>
          <p:cNvCxnSpPr/>
          <p:nvPr/>
        </p:nvCxnSpPr>
        <p:spPr>
          <a:xfrm>
            <a:off x="3763851" y="2884719"/>
            <a:ext cx="2676706" cy="572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51"/>
          <p:cNvCxnSpPr/>
          <p:nvPr/>
        </p:nvCxnSpPr>
        <p:spPr>
          <a:xfrm flipV="1">
            <a:off x="4309603" y="3427012"/>
            <a:ext cx="1439190" cy="4850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" name="Google Shape;2019;p51"/>
          <p:cNvCxnSpPr/>
          <p:nvPr/>
        </p:nvCxnSpPr>
        <p:spPr>
          <a:xfrm flipV="1">
            <a:off x="5939624" y="2385393"/>
            <a:ext cx="1669774" cy="213094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20" name="Google Shape;2020;p51"/>
          <p:cNvSpPr txBox="1">
            <a:spLocks noGrp="1"/>
          </p:cNvSpPr>
          <p:nvPr>
            <p:ph type="subTitle" idx="4294967295"/>
          </p:nvPr>
        </p:nvSpPr>
        <p:spPr>
          <a:xfrm>
            <a:off x="979285" y="3758576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Montserrat" charset="0"/>
              </a:rPr>
              <a:t>On the bottom part of the screen we have the rules for ending the game, to keep them at hand</a:t>
            </a:r>
            <a:endParaRPr sz="1200" dirty="0">
              <a:latin typeface="Montserrat" charset="0"/>
              <a:sym typeface="Lato"/>
            </a:endParaRPr>
          </a:p>
        </p:txBody>
      </p:sp>
      <p:sp>
        <p:nvSpPr>
          <p:cNvPr id="2021" name="Google Shape;2021;p51"/>
          <p:cNvSpPr txBox="1">
            <a:spLocks noGrp="1"/>
          </p:cNvSpPr>
          <p:nvPr>
            <p:ph type="title"/>
          </p:nvPr>
        </p:nvSpPr>
        <p:spPr>
          <a:xfrm>
            <a:off x="270344" y="378252"/>
            <a:ext cx="3172571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MAIN SCREEN</a:t>
            </a:r>
            <a:endParaRPr dirty="0"/>
          </a:p>
        </p:txBody>
      </p:sp>
      <p:sp>
        <p:nvSpPr>
          <p:cNvPr id="2022" name="Google Shape;2022;p51"/>
          <p:cNvSpPr txBox="1">
            <a:spLocks noGrp="1"/>
          </p:cNvSpPr>
          <p:nvPr>
            <p:ph type="subTitle" idx="4294967295"/>
          </p:nvPr>
        </p:nvSpPr>
        <p:spPr>
          <a:xfrm>
            <a:off x="424096" y="2526935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latin typeface="Montserrat" charset="0"/>
              </a:rPr>
              <a:t>On the left </a:t>
            </a:r>
            <a:r>
              <a:rPr lang="en" sz="1200" dirty="0" smtClean="0">
                <a:latin typeface="Montserrat" charset="0"/>
                <a:sym typeface="Lato"/>
              </a:rPr>
              <a:t>part of the screen we have the video capture with the hand landmarks</a:t>
            </a:r>
            <a:endParaRPr sz="1200" dirty="0">
              <a:latin typeface="Montserrat" charset="0"/>
              <a:sym typeface="Lato"/>
            </a:endParaRPr>
          </a:p>
        </p:txBody>
      </p:sp>
      <p:sp>
        <p:nvSpPr>
          <p:cNvPr id="2023" name="Google Shape;2023;p51"/>
          <p:cNvSpPr txBox="1">
            <a:spLocks noGrp="1"/>
          </p:cNvSpPr>
          <p:nvPr>
            <p:ph type="subTitle" idx="4294967295"/>
          </p:nvPr>
        </p:nvSpPr>
        <p:spPr>
          <a:xfrm>
            <a:off x="990083" y="1341790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latin typeface="Montserrat" charset="0"/>
                <a:sym typeface="Lato"/>
              </a:rPr>
              <a:t>On the top part of the scren we have the action that is being performed</a:t>
            </a:r>
            <a:endParaRPr sz="1200" dirty="0">
              <a:latin typeface="Montserrat" charset="0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3810023" y="1303114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51"/>
          <p:cNvGrpSpPr/>
          <p:nvPr/>
        </p:nvGrpSpPr>
        <p:grpSpPr>
          <a:xfrm rot="1476395">
            <a:off x="3279248" y="2500095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3746446" y="3615386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51"/>
          <p:cNvSpPr txBox="1">
            <a:spLocks noGrp="1"/>
          </p:cNvSpPr>
          <p:nvPr>
            <p:ph type="title" idx="4294967295"/>
          </p:nvPr>
        </p:nvSpPr>
        <p:spPr>
          <a:xfrm>
            <a:off x="3879001" y="1330071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>
            <a:spLocks noGrp="1"/>
          </p:cNvSpPr>
          <p:nvPr>
            <p:ph type="title" idx="4294967295"/>
          </p:nvPr>
        </p:nvSpPr>
        <p:spPr>
          <a:xfrm>
            <a:off x="3348226" y="2530855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>
            <a:spLocks noGrp="1"/>
          </p:cNvSpPr>
          <p:nvPr>
            <p:ph type="title" idx="4294967295"/>
          </p:nvPr>
        </p:nvSpPr>
        <p:spPr>
          <a:xfrm>
            <a:off x="3814873" y="3635683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>
            <a:spLocks noGrp="1"/>
          </p:cNvSpPr>
          <p:nvPr>
            <p:ph type="ctrTitle" idx="4294967295"/>
          </p:nvPr>
        </p:nvSpPr>
        <p:spPr>
          <a:xfrm>
            <a:off x="2353731" y="1275420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ACTION</a:t>
            </a:r>
            <a:endParaRPr sz="1800" dirty="0"/>
          </a:p>
        </p:txBody>
      </p:sp>
      <p:sp>
        <p:nvSpPr>
          <p:cNvPr id="2039" name="Google Shape;2039;p51"/>
          <p:cNvSpPr txBox="1">
            <a:spLocks noGrp="1"/>
          </p:cNvSpPr>
          <p:nvPr>
            <p:ph type="ctrTitle" idx="4294967295"/>
          </p:nvPr>
        </p:nvSpPr>
        <p:spPr>
          <a:xfrm>
            <a:off x="1557698" y="2460598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HAND</a:t>
            </a:r>
            <a:endParaRPr sz="1800" dirty="0"/>
          </a:p>
        </p:txBody>
      </p:sp>
      <p:sp>
        <p:nvSpPr>
          <p:cNvPr id="2040" name="Google Shape;2040;p51"/>
          <p:cNvSpPr txBox="1">
            <a:spLocks noGrp="1"/>
          </p:cNvSpPr>
          <p:nvPr>
            <p:ph type="ctrTitle" idx="4294967295"/>
          </p:nvPr>
        </p:nvSpPr>
        <p:spPr>
          <a:xfrm>
            <a:off x="1590258" y="3724656"/>
            <a:ext cx="2132238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INSTRUCTIONS</a:t>
            </a:r>
            <a:endParaRPr sz="1800" dirty="0"/>
          </a:p>
        </p:txBody>
      </p:sp>
      <p:sp>
        <p:nvSpPr>
          <p:cNvPr id="29" name="Google Shape;2023;p51"/>
          <p:cNvSpPr txBox="1">
            <a:spLocks/>
          </p:cNvSpPr>
          <p:nvPr/>
        </p:nvSpPr>
        <p:spPr>
          <a:xfrm>
            <a:off x="6313339" y="4229100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 charset="0"/>
                <a:ea typeface="Lato"/>
                <a:cs typeface="Lato"/>
                <a:sym typeface="Lato"/>
              </a:rPr>
              <a:t>On the right part of the screen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 charset="0"/>
                <a:ea typeface="Lato"/>
                <a:cs typeface="Lato"/>
                <a:sym typeface="Lato"/>
              </a:rPr>
              <a:t> we have the main game screen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 charset="0"/>
              <a:ea typeface="Lato"/>
              <a:cs typeface="Lato"/>
              <a:sym typeface="Lato"/>
            </a:endParaRPr>
          </a:p>
        </p:txBody>
      </p:sp>
      <p:grpSp>
        <p:nvGrpSpPr>
          <p:cNvPr id="30" name="Google Shape;2024;p51"/>
          <p:cNvGrpSpPr/>
          <p:nvPr/>
        </p:nvGrpSpPr>
        <p:grpSpPr>
          <a:xfrm rot="1476395">
            <a:off x="5568442" y="4142717"/>
            <a:ext cx="757158" cy="681988"/>
            <a:chOff x="5616371" y="1673946"/>
            <a:chExt cx="1138980" cy="1025902"/>
          </a:xfrm>
        </p:grpSpPr>
        <p:sp>
          <p:nvSpPr>
            <p:cNvPr id="31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2035;p51"/>
          <p:cNvSpPr txBox="1">
            <a:spLocks/>
          </p:cNvSpPr>
          <p:nvPr/>
        </p:nvSpPr>
        <p:spPr>
          <a:xfrm>
            <a:off x="5637420" y="4169674"/>
            <a:ext cx="61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tabLst/>
              <a:defRPr/>
            </a:pPr>
            <a:r>
              <a:rPr lang="en" sz="30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" name="Google Shape;2038;p51"/>
          <p:cNvSpPr txBox="1">
            <a:spLocks/>
          </p:cNvSpPr>
          <p:nvPr/>
        </p:nvSpPr>
        <p:spPr>
          <a:xfrm>
            <a:off x="6298753" y="4242239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GAME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5" name="Google Shape;2215;p54"/>
          <p:cNvSpPr txBox="1">
            <a:spLocks noGrp="1"/>
          </p:cNvSpPr>
          <p:nvPr>
            <p:ph type="subTitle" idx="4294967295"/>
          </p:nvPr>
        </p:nvSpPr>
        <p:spPr>
          <a:xfrm>
            <a:off x="1798203" y="1197876"/>
            <a:ext cx="3420600" cy="885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dirty="0" err="1" smtClean="0">
                <a:latin typeface="Montserrat" charset="0"/>
              </a:rPr>
              <a:t>We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will</a:t>
            </a:r>
            <a:r>
              <a:rPr lang="it-IT" sz="1200" dirty="0" smtClean="0">
                <a:latin typeface="Montserrat" charset="0"/>
              </a:rPr>
              <a:t> show a </a:t>
            </a:r>
            <a:r>
              <a:rPr lang="it-IT" sz="1200" dirty="0" err="1" smtClean="0">
                <a:latin typeface="Montserrat" charset="0"/>
              </a:rPr>
              <a:t>quick</a:t>
            </a:r>
            <a:r>
              <a:rPr lang="it-IT" sz="1200" dirty="0" smtClean="0">
                <a:latin typeface="Montserrat" charset="0"/>
              </a:rPr>
              <a:t> demo </a:t>
            </a:r>
            <a:r>
              <a:rPr lang="it-IT" sz="1200" dirty="0" err="1" smtClean="0">
                <a:latin typeface="Montserrat" charset="0"/>
              </a:rPr>
              <a:t>of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playing</a:t>
            </a:r>
            <a:r>
              <a:rPr lang="it-IT" sz="1200" dirty="0" smtClean="0">
                <a:latin typeface="Montserrat" charset="0"/>
              </a:rPr>
              <a:t> the game, </a:t>
            </a:r>
            <a:r>
              <a:rPr lang="it-IT" sz="1200" dirty="0" err="1" smtClean="0">
                <a:latin typeface="Montserrat" charset="0"/>
              </a:rPr>
              <a:t>using</a:t>
            </a:r>
            <a:r>
              <a:rPr lang="it-IT" sz="1200" dirty="0" smtClean="0">
                <a:latin typeface="Montserrat" charset="0"/>
              </a:rPr>
              <a:t> the mouse, </a:t>
            </a:r>
            <a:r>
              <a:rPr lang="it-IT" sz="1200" dirty="0" err="1" smtClean="0">
                <a:latin typeface="Montserrat" charset="0"/>
              </a:rPr>
              <a:t>entering</a:t>
            </a:r>
            <a:r>
              <a:rPr lang="it-IT" sz="1200" dirty="0" smtClean="0">
                <a:latin typeface="Montserrat" charset="0"/>
              </a:rPr>
              <a:t> pause mode, </a:t>
            </a:r>
            <a:r>
              <a:rPr lang="it-IT" sz="1200" dirty="0" err="1" smtClean="0">
                <a:latin typeface="Montserrat" charset="0"/>
              </a:rPr>
              <a:t>clicking</a:t>
            </a:r>
            <a:r>
              <a:rPr lang="it-IT" sz="1200" dirty="0" smtClean="0">
                <a:latin typeface="Montserrat" charset="0"/>
              </a:rPr>
              <a:t> and </a:t>
            </a:r>
            <a:r>
              <a:rPr lang="it-IT" sz="1200" dirty="0" err="1" smtClean="0">
                <a:latin typeface="Montserrat" charset="0"/>
              </a:rPr>
              <a:t>moving</a:t>
            </a:r>
            <a:r>
              <a:rPr lang="it-IT" sz="1200" dirty="0" smtClean="0">
                <a:latin typeface="Montserrat" charset="0"/>
              </a:rPr>
              <a:t> </a:t>
            </a:r>
            <a:r>
              <a:rPr lang="it-IT" sz="1200" dirty="0" err="1" smtClean="0">
                <a:latin typeface="Montserrat" charset="0"/>
              </a:rPr>
              <a:t>objects</a:t>
            </a:r>
            <a:endParaRPr sz="1200" dirty="0">
              <a:latin typeface="Montserrat" charset="0"/>
            </a:endParaRPr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/>
          <a:srcRect l="7035" r="35121"/>
          <a:stretch>
            <a:fillRect/>
          </a:stretch>
        </p:blipFill>
        <p:spPr bwMode="auto">
          <a:xfrm>
            <a:off x="5502303" y="1449957"/>
            <a:ext cx="2751151" cy="4724400"/>
          </a:xfrm>
          <a:prstGeom prst="roundRect">
            <a:avLst>
              <a:gd name="adj" fmla="val 137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/>
          <a:srcRect l="73572" r="18570" b="63706"/>
          <a:stretch>
            <a:fillRect/>
          </a:stretch>
        </p:blipFill>
        <p:spPr bwMode="auto">
          <a:xfrm>
            <a:off x="7919499" y="1807762"/>
            <a:ext cx="333956" cy="208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/>
          <a:srcRect l="28601" t="8859" r="26595" b="47045"/>
          <a:stretch>
            <a:fillRect/>
          </a:stretch>
        </p:blipFill>
        <p:spPr bwMode="auto">
          <a:xfrm>
            <a:off x="5828307" y="1812897"/>
            <a:ext cx="2130950" cy="208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45385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5" name="play2048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 flipH="1">
            <a:off x="2288396" y="887398"/>
            <a:ext cx="120815" cy="9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5" name="Google Shape;2255;p56"/>
          <p:cNvSpPr txBox="1">
            <a:spLocks noGrp="1"/>
          </p:cNvSpPr>
          <p:nvPr>
            <p:ph type="title"/>
          </p:nvPr>
        </p:nvSpPr>
        <p:spPr>
          <a:xfrm>
            <a:off x="492980" y="488561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PLANS</a:t>
            </a:r>
            <a:endParaRPr dirty="0"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8" name="Google Shape;2258;p56"/>
          <p:cNvSpPr txBox="1"/>
          <p:nvPr/>
        </p:nvSpPr>
        <p:spPr>
          <a:xfrm>
            <a:off x="914400" y="2133920"/>
            <a:ext cx="2695492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MULTIPLAYER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5279666" y="1833202"/>
            <a:ext cx="2912905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With this implementation, we can reach a complete keyboard and mouse free computer</a:t>
            </a:r>
            <a:endParaRPr lang="en-US" dirty="0">
              <a:solidFill>
                <a:schemeClr val="dk1"/>
              </a:solidFill>
              <a:latin typeface="Montserrat" charset="0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56"/>
          <p:cNvSpPr txBox="1"/>
          <p:nvPr/>
        </p:nvSpPr>
        <p:spPr>
          <a:xfrm>
            <a:off x="5430741" y="1383325"/>
            <a:ext cx="276183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GUI MANAGEMENT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5939624" y="3446695"/>
            <a:ext cx="2252947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The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aim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is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to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extend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this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type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of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playing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to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other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computer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games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,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for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example</a:t>
            </a:r>
            <a:r>
              <a:rPr lang="it-IT" dirty="0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 smtClean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breakout</a:t>
            </a:r>
            <a:endParaRPr dirty="0">
              <a:solidFill>
                <a:schemeClr val="dk1"/>
              </a:solidFill>
              <a:latin typeface="Montserrat" charset="0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5844209" y="2996818"/>
            <a:ext cx="2348362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 ONLY 2048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avLst/>
            <a:gdLst/>
            <a:ahLst/>
            <a:cxnLst/>
            <a:rect l="l" t="t" r="r" b="b"/>
            <a:pathLst>
              <a:path w="140882" h="83480" extrusionOk="0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avLst/>
            <a:gdLst/>
            <a:ahLst/>
            <a:cxnLst/>
            <a:rect l="l" t="t" r="r" b="b"/>
            <a:pathLst>
              <a:path w="132529" h="75758" extrusionOk="0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avLst/>
            <a:gdLst/>
            <a:ahLst/>
            <a:cxnLst/>
            <a:rect l="l" t="t" r="r" b="b"/>
            <a:pathLst>
              <a:path w="128434" h="70095" extrusionOk="0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CasellaDiTesto 17"/>
          <p:cNvSpPr txBox="1"/>
          <p:nvPr/>
        </p:nvSpPr>
        <p:spPr>
          <a:xfrm>
            <a:off x="906448" y="2647785"/>
            <a:ext cx="2313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Montserrat" charset="0"/>
              </a:rPr>
              <a:t>We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would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also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like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to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extend</a:t>
            </a:r>
            <a:r>
              <a:rPr lang="it-IT" dirty="0" smtClean="0">
                <a:latin typeface="Montserrat" charset="0"/>
              </a:rPr>
              <a:t> the format </a:t>
            </a:r>
            <a:r>
              <a:rPr lang="it-IT" dirty="0" err="1" smtClean="0">
                <a:latin typeface="Montserrat" charset="0"/>
              </a:rPr>
              <a:t>to</a:t>
            </a:r>
            <a:r>
              <a:rPr lang="it-IT" dirty="0" smtClean="0">
                <a:latin typeface="Montserrat" charset="0"/>
              </a:rPr>
              <a:t> multiplayer </a:t>
            </a:r>
            <a:r>
              <a:rPr lang="it-IT" dirty="0" err="1" smtClean="0">
                <a:latin typeface="Montserrat" charset="0"/>
              </a:rPr>
              <a:t>games</a:t>
            </a:r>
            <a:r>
              <a:rPr lang="it-IT" dirty="0" smtClean="0">
                <a:latin typeface="Montserrat" charset="0"/>
              </a:rPr>
              <a:t>, </a:t>
            </a:r>
            <a:r>
              <a:rPr lang="it-IT" dirty="0" err="1" smtClean="0">
                <a:latin typeface="Montserrat" charset="0"/>
              </a:rPr>
              <a:t>like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tic-tac-toe</a:t>
            </a:r>
            <a:endParaRPr lang="it-IT"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b="1" dirty="0"/>
          </a:p>
        </p:txBody>
      </p:sp>
      <p:sp>
        <p:nvSpPr>
          <p:cNvPr id="2357" name="Google Shape;2357;p6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 smtClean="0">
                <a:latin typeface="Montserrat" charset="0"/>
              </a:rPr>
              <a:t>FOR YOUR ATTENTION!</a:t>
            </a:r>
            <a:endParaRPr sz="2800" b="1" dirty="0">
              <a:latin typeface="Montserrat" charset="0"/>
            </a:endParaRPr>
          </a:p>
        </p:txBody>
      </p:sp>
      <p:sp>
        <p:nvSpPr>
          <p:cNvPr id="9" name="Google Shape;2484;p64"/>
          <p:cNvSpPr/>
          <p:nvPr/>
        </p:nvSpPr>
        <p:spPr>
          <a:xfrm rot="18116638">
            <a:off x="66219" y="366951"/>
            <a:ext cx="1374914" cy="91907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/>
          <p:cNvSpPr txBox="1"/>
          <p:nvPr/>
        </p:nvSpPr>
        <p:spPr>
          <a:xfrm rot="19715792">
            <a:off x="349052" y="581609"/>
            <a:ext cx="90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FFFF"/>
                </a:solidFill>
                <a:latin typeface="Montserrat" charset="0"/>
              </a:rPr>
              <a:t>2048</a:t>
            </a:r>
            <a:endParaRPr lang="it-IT" sz="1600" b="1" dirty="0">
              <a:solidFill>
                <a:srgbClr val="FFFFFF"/>
              </a:solidFill>
              <a:latin typeface="Montserrat" charset="0"/>
            </a:endParaRPr>
          </a:p>
        </p:txBody>
      </p:sp>
      <p:sp>
        <p:nvSpPr>
          <p:cNvPr id="13" name="Google Shape;2487;p64"/>
          <p:cNvSpPr/>
          <p:nvPr/>
        </p:nvSpPr>
        <p:spPr>
          <a:xfrm rot="6744261">
            <a:off x="8252871" y="4356168"/>
            <a:ext cx="543216" cy="363100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endParaRPr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40"/>
          <p:cNvSpPr txBox="1">
            <a:spLocks noGrp="1"/>
          </p:cNvSpPr>
          <p:nvPr>
            <p:ph type="subTitle" idx="15"/>
          </p:nvPr>
        </p:nvSpPr>
        <p:spPr>
          <a:xfrm>
            <a:off x="6690352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latin typeface="Montserrat" charset="0"/>
              </a:rPr>
              <a:t>Showing the final output of the project</a:t>
            </a:r>
          </a:p>
        </p:txBody>
      </p: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507478" y="2943125"/>
            <a:ext cx="192532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THE OUTPUT</a:t>
            </a:r>
            <a:endParaRPr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THE HANDS</a:t>
            </a:r>
            <a:endParaRPr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smtClean="0"/>
              <a:t>THE GAME</a:t>
            </a:r>
            <a:endParaRPr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4510822" y="2943125"/>
            <a:ext cx="205930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THE GESTURES</a:t>
            </a:r>
            <a:endParaRPr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latin typeface="Montserrat" charset="0"/>
              </a:rPr>
              <a:t>The main rules of the game 2048</a:t>
            </a:r>
            <a:endParaRPr dirty="0">
              <a:latin typeface="Montserrat" charset="0"/>
            </a:endParaRPr>
          </a:p>
        </p:txBody>
      </p:sp>
      <p:sp>
        <p:nvSpPr>
          <p:cNvPr id="1858" name="Google Shape;1858;p40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smtClean="0">
                <a:latin typeface="Montserrat" charset="0"/>
              </a:rPr>
              <a:t>The </a:t>
            </a:r>
            <a:r>
              <a:rPr lang="it-IT" dirty="0" err="1" smtClean="0">
                <a:latin typeface="Montserrat" charset="0"/>
              </a:rPr>
              <a:t>libraries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used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for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hand</a:t>
            </a:r>
            <a:r>
              <a:rPr lang="it-IT" dirty="0" smtClean="0">
                <a:latin typeface="Montserrat" charset="0"/>
              </a:rPr>
              <a:t> detection</a:t>
            </a:r>
            <a:endParaRPr dirty="0">
              <a:latin typeface="Montserrat" charset="0"/>
            </a:endParaRPr>
          </a:p>
        </p:txBody>
      </p:sp>
      <p:sp>
        <p:nvSpPr>
          <p:cNvPr id="1859" name="Google Shape;1859;p40"/>
          <p:cNvSpPr txBox="1">
            <a:spLocks noGrp="1"/>
          </p:cNvSpPr>
          <p:nvPr>
            <p:ph type="subTitle" idx="14"/>
          </p:nvPr>
        </p:nvSpPr>
        <p:spPr>
          <a:xfrm>
            <a:off x="472735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latin typeface="Montserrat" charset="0"/>
              </a:rPr>
              <a:t>Translating gestures into commands</a:t>
            </a:r>
            <a:endParaRPr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4706366" y="1686139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3141283" y="2912931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ontserrat" charset="0"/>
              </a:rPr>
              <a:t>Main rules and implementation</a:t>
            </a:r>
            <a:endParaRPr dirty="0">
              <a:latin typeface="Montserrat" charset="0"/>
            </a:endParaRPr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3013980" y="2402151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GAME</a:t>
            </a:r>
            <a:endParaRPr dirty="0"/>
          </a:p>
        </p:txBody>
      </p:sp>
      <p:pic>
        <p:nvPicPr>
          <p:cNvPr id="97282" name="Picture 2" descr="20 (Slightly) Different 2048 Vers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0712" y="1642535"/>
            <a:ext cx="2513019" cy="31326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490577" y="36140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TO PLAY 2048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0" name="Gruppo 5"/>
          <p:cNvGrpSpPr>
            <a:grpSpLocks noChangeAspect="1"/>
          </p:cNvGrpSpPr>
          <p:nvPr/>
        </p:nvGrpSpPr>
        <p:grpSpPr bwMode="auto">
          <a:xfrm>
            <a:off x="1977652" y="2714627"/>
            <a:ext cx="5233967" cy="1985962"/>
            <a:chOff x="0" y="0"/>
            <a:chExt cx="52254" cy="19824"/>
          </a:xfrm>
        </p:grpSpPr>
        <p:sp>
          <p:nvSpPr>
            <p:cNvPr id="717113770" name="Casella di testo 3"/>
            <p:cNvSpPr txBox="1">
              <a:spLocks noChangeArrowheads="1"/>
            </p:cNvSpPr>
            <p:nvPr/>
          </p:nvSpPr>
          <p:spPr bwMode="auto">
            <a:xfrm>
              <a:off x="18214" y="6949"/>
              <a:ext cx="14681" cy="329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Swipe Right</a:t>
              </a:r>
              <a:endParaRPr kumimoji="0" lang="it-IT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pic>
          <p:nvPicPr>
            <p:cNvPr id="1924669429" name="Immagin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9640" cy="19640"/>
            </a:xfrm>
            <a:prstGeom prst="rect">
              <a:avLst/>
            </a:prstGeom>
            <a:noFill/>
          </p:spPr>
        </p:pic>
        <p:pic>
          <p:nvPicPr>
            <p:cNvPr id="384978923" name="Immagin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512" y="0"/>
              <a:ext cx="19742" cy="19824"/>
            </a:xfrm>
            <a:prstGeom prst="rect">
              <a:avLst/>
            </a:prstGeom>
            <a:noFill/>
          </p:spPr>
        </p:pic>
        <p:cxnSp>
          <p:nvCxnSpPr>
            <p:cNvPr id="1038245665" name="Connettore 2 4"/>
            <p:cNvCxnSpPr>
              <a:cxnSpLocks noChangeShapeType="1"/>
            </p:cNvCxnSpPr>
            <p:nvPr/>
          </p:nvCxnSpPr>
          <p:spPr bwMode="auto">
            <a:xfrm>
              <a:off x="21031" y="9956"/>
              <a:ext cx="10066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arrow" w="med" len="med"/>
            </a:ln>
          </p:spPr>
        </p:cxnSp>
      </p:grpSp>
      <p:sp>
        <p:nvSpPr>
          <p:cNvPr id="22" name="CasellaDiTesto 21"/>
          <p:cNvSpPr txBox="1"/>
          <p:nvPr/>
        </p:nvSpPr>
        <p:spPr>
          <a:xfrm>
            <a:off x="764381" y="1021557"/>
            <a:ext cx="8143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main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objective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is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to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reach</a:t>
            </a:r>
            <a:r>
              <a:rPr lang="it-IT" dirty="0" smtClean="0">
                <a:latin typeface="Montserrat" charset="0"/>
              </a:rPr>
              <a:t> the 2048 </a:t>
            </a:r>
            <a:r>
              <a:rPr lang="it-IT" dirty="0" err="1" smtClean="0">
                <a:latin typeface="Montserrat" charset="0"/>
              </a:rPr>
              <a:t>tile</a:t>
            </a:r>
            <a:endParaRPr lang="it-IT" dirty="0" smtClean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This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is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done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by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moving</a:t>
            </a: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whole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board</a:t>
            </a:r>
            <a:r>
              <a:rPr lang="it-IT" dirty="0" smtClean="0">
                <a:latin typeface="Montserrat" charset="0"/>
              </a:rPr>
              <a:t>, so </a:t>
            </a:r>
            <a:r>
              <a:rPr lang="it-IT" dirty="0" err="1" smtClean="0">
                <a:latin typeface="Montserrat" charset="0"/>
              </a:rPr>
              <a:t>each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of</a:t>
            </a: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tiles</a:t>
            </a:r>
            <a:r>
              <a:rPr lang="it-IT" dirty="0" smtClean="0">
                <a:latin typeface="Montserrat" charset="0"/>
              </a:rPr>
              <a:t> on </a:t>
            </a:r>
            <a:r>
              <a:rPr lang="it-IT" dirty="0" err="1" smtClean="0">
                <a:latin typeface="Montserrat" charset="0"/>
              </a:rPr>
              <a:t>it</a:t>
            </a:r>
            <a:r>
              <a:rPr lang="it-IT" dirty="0" smtClean="0">
                <a:latin typeface="Montserrat" charset="0"/>
              </a:rPr>
              <a:t>, in a </a:t>
            </a:r>
            <a:r>
              <a:rPr lang="it-IT" dirty="0" err="1" smtClean="0">
                <a:latin typeface="Montserrat" charset="0"/>
              </a:rPr>
              <a:t>specific</a:t>
            </a:r>
            <a:r>
              <a:rPr lang="it-IT" dirty="0" smtClean="0">
                <a:latin typeface="Montserrat" charset="0"/>
              </a:rPr>
              <a:t> direction </a:t>
            </a:r>
            <a:r>
              <a:rPr lang="it-IT" dirty="0" err="1" smtClean="0">
                <a:latin typeface="Montserrat" charset="0"/>
              </a:rPr>
              <a:t>that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we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choose</a:t>
            </a:r>
            <a:endParaRPr lang="it-IT" dirty="0" smtClean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tiles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containing</a:t>
            </a: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same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number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will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be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merged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together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if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they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bump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into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eachother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during</a:t>
            </a: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movement</a:t>
            </a:r>
            <a:endParaRPr lang="it-IT" dirty="0" smtClean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 smtClean="0">
                <a:latin typeface="Montserrat" charset="0"/>
              </a:rPr>
              <a:t> The </a:t>
            </a:r>
            <a:r>
              <a:rPr lang="it-IT" dirty="0" err="1" smtClean="0">
                <a:latin typeface="Montserrat" charset="0"/>
              </a:rPr>
              <a:t>tiles</a:t>
            </a:r>
            <a:r>
              <a:rPr lang="it-IT" dirty="0" smtClean="0">
                <a:latin typeface="Montserrat" charset="0"/>
              </a:rPr>
              <a:t> stop </a:t>
            </a:r>
            <a:r>
              <a:rPr lang="it-IT" dirty="0" err="1" smtClean="0">
                <a:latin typeface="Montserrat" charset="0"/>
              </a:rPr>
              <a:t>moving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if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they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reach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an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obstacle</a:t>
            </a:r>
            <a:endParaRPr lang="it-IT" dirty="0" smtClean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 smtClean="0">
                <a:latin typeface="Montserrat" charset="0"/>
              </a:rPr>
              <a:t> A </a:t>
            </a:r>
            <a:r>
              <a:rPr lang="it-IT" dirty="0" err="1" smtClean="0">
                <a:latin typeface="Montserrat" charset="0"/>
              </a:rPr>
              <a:t>new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tile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appears</a:t>
            </a:r>
            <a:r>
              <a:rPr lang="it-IT" dirty="0" smtClean="0">
                <a:latin typeface="Montserrat" charset="0"/>
              </a:rPr>
              <a:t> at </a:t>
            </a:r>
            <a:r>
              <a:rPr lang="it-IT" dirty="0" err="1" smtClean="0">
                <a:latin typeface="Montserrat" charset="0"/>
              </a:rPr>
              <a:t>each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movement</a:t>
            </a:r>
            <a:endParaRPr lang="it-IT" dirty="0" smtClean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0433" y="919766"/>
            <a:ext cx="36525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294683" y="1697008"/>
            <a:ext cx="3938218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IMPLEMENTATION</a:t>
            </a:r>
            <a:endParaRPr dirty="0"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 implement the game in python we used an existing model, that uses pygame, to actually run the game independently by using the WASD keys to move the tiles</a:t>
            </a:r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8" cy="5464048"/>
            <a:chOff x="-1204808" y="-74100"/>
            <a:chExt cx="4711078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magine 1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2044" y="-100013"/>
            <a:ext cx="4336256" cy="568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02</a:t>
            </a:r>
            <a:br>
              <a:rPr lang="en" sz="4800" dirty="0" smtClean="0"/>
            </a:br>
            <a:r>
              <a:rPr lang="en" dirty="0" smtClean="0"/>
              <a:t>THE HANDS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564356" y="2550320"/>
            <a:ext cx="3657600" cy="785812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 smtClean="0">
                <a:latin typeface="Montserrat" charset="0"/>
              </a:rPr>
              <a:t>The </a:t>
            </a:r>
            <a:r>
              <a:rPr lang="it-IT" dirty="0" err="1" smtClean="0">
                <a:latin typeface="Montserrat" charset="0"/>
              </a:rPr>
              <a:t>library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we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used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for</a:t>
            </a:r>
            <a:r>
              <a:rPr lang="it-IT" dirty="0" smtClean="0">
                <a:latin typeface="Montserrat" charset="0"/>
              </a:rPr>
              <a:t> </a:t>
            </a:r>
            <a:r>
              <a:rPr lang="it-IT" dirty="0" err="1" smtClean="0">
                <a:latin typeface="Montserrat" charset="0"/>
              </a:rPr>
              <a:t>hand</a:t>
            </a:r>
            <a:r>
              <a:rPr lang="it-IT" dirty="0" smtClean="0">
                <a:latin typeface="Montserrat" charset="0"/>
              </a:rPr>
              <a:t> detection and </a:t>
            </a:r>
            <a:r>
              <a:rPr lang="it-IT" dirty="0" err="1" smtClean="0">
                <a:latin typeface="Montserrat" charset="0"/>
              </a:rPr>
              <a:t>understanding</a:t>
            </a:r>
            <a:endParaRPr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3192905" y="511217"/>
            <a:ext cx="274366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MEDIAPIPE</a:t>
            </a:r>
            <a:endParaRPr dirty="0"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5006715" y="1673350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latin typeface="Montserrat" charset="0"/>
              </a:rPr>
              <a:t>Mediapipe is the main library used nowadays for hand detection, using landmarks to detect the main parts of the human hand</a:t>
            </a:r>
            <a:endParaRPr dirty="0">
              <a:latin typeface="Montserrat" charset="0"/>
            </a:endParaRPr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3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5" name="Gruppo 14"/>
          <p:cNvGrpSpPr>
            <a:grpSpLocks noChangeAspect="1"/>
          </p:cNvGrpSpPr>
          <p:nvPr/>
        </p:nvGrpSpPr>
        <p:grpSpPr bwMode="auto">
          <a:xfrm>
            <a:off x="1538133" y="2865982"/>
            <a:ext cx="6119812" cy="2187575"/>
            <a:chOff x="0" y="0"/>
            <a:chExt cx="61201" cy="21882"/>
          </a:xfrm>
        </p:grpSpPr>
        <p:pic>
          <p:nvPicPr>
            <p:cNvPr id="257302120" name="Immagin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553"/>
              <a:ext cx="61201" cy="21329"/>
            </a:xfrm>
            <a:prstGeom prst="rect">
              <a:avLst/>
            </a:prstGeom>
            <a:noFill/>
          </p:spPr>
        </p:pic>
        <p:sp>
          <p:nvSpPr>
            <p:cNvPr id="477079233" name="Rettangolo con angoli arrotondati 12"/>
            <p:cNvSpPr>
              <a:spLocks noChangeArrowheads="1"/>
            </p:cNvSpPr>
            <p:nvPr/>
          </p:nvSpPr>
          <p:spPr bwMode="auto">
            <a:xfrm>
              <a:off x="25404" y="9033"/>
              <a:ext cx="10195" cy="1638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6312816" name="Rettangolo con angoli arrotondati 12"/>
            <p:cNvSpPr>
              <a:spLocks noChangeArrowheads="1"/>
            </p:cNvSpPr>
            <p:nvPr/>
          </p:nvSpPr>
          <p:spPr bwMode="auto">
            <a:xfrm>
              <a:off x="25440" y="16075"/>
              <a:ext cx="15102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18763472" name="Rettangolo con angoli arrotondati 12"/>
            <p:cNvSpPr>
              <a:spLocks noChangeArrowheads="1"/>
            </p:cNvSpPr>
            <p:nvPr/>
          </p:nvSpPr>
          <p:spPr bwMode="auto">
            <a:xfrm>
              <a:off x="44208" y="3797"/>
              <a:ext cx="16886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5485985" name="Rettangolo con angoli arrotondati 12"/>
            <p:cNvSpPr>
              <a:spLocks noChangeArrowheads="1"/>
            </p:cNvSpPr>
            <p:nvPr/>
          </p:nvSpPr>
          <p:spPr bwMode="auto">
            <a:xfrm>
              <a:off x="44318" y="10766"/>
              <a:ext cx="15102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124345" name="Rettangolo con angoli arrotondati 12"/>
            <p:cNvSpPr>
              <a:spLocks noChangeArrowheads="1"/>
            </p:cNvSpPr>
            <p:nvPr/>
          </p:nvSpPr>
          <p:spPr bwMode="auto">
            <a:xfrm>
              <a:off x="44134" y="17845"/>
              <a:ext cx="10036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0315974" name="Ovale 13"/>
            <p:cNvSpPr>
              <a:spLocks noChangeArrowheads="1"/>
            </p:cNvSpPr>
            <p:nvPr/>
          </p:nvSpPr>
          <p:spPr bwMode="auto">
            <a:xfrm>
              <a:off x="589" y="9365"/>
              <a:ext cx="2358" cy="2326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23673220" name="Ovale 13"/>
            <p:cNvSpPr>
              <a:spLocks noChangeArrowheads="1"/>
            </p:cNvSpPr>
            <p:nvPr/>
          </p:nvSpPr>
          <p:spPr bwMode="auto">
            <a:xfrm>
              <a:off x="5161" y="1437"/>
              <a:ext cx="2356" cy="2325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4506037" name="Ovale 13"/>
            <p:cNvSpPr>
              <a:spLocks noChangeArrowheads="1"/>
            </p:cNvSpPr>
            <p:nvPr/>
          </p:nvSpPr>
          <p:spPr bwMode="auto">
            <a:xfrm>
              <a:off x="10508" y="0"/>
              <a:ext cx="2357" cy="2325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7853067" name="Ovale 13"/>
            <p:cNvSpPr>
              <a:spLocks noChangeArrowheads="1"/>
            </p:cNvSpPr>
            <p:nvPr/>
          </p:nvSpPr>
          <p:spPr bwMode="auto">
            <a:xfrm>
              <a:off x="13900" y="1364"/>
              <a:ext cx="2356" cy="2324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51498117" name="Ovale 13"/>
            <p:cNvSpPr>
              <a:spLocks noChangeArrowheads="1"/>
            </p:cNvSpPr>
            <p:nvPr/>
          </p:nvSpPr>
          <p:spPr bwMode="auto">
            <a:xfrm>
              <a:off x="19394" y="6157"/>
              <a:ext cx="2357" cy="2326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Casella di testo 9"/>
          <p:cNvSpPr txBox="1">
            <a:spLocks noChangeArrowheads="1"/>
          </p:cNvSpPr>
          <p:nvPr/>
        </p:nvSpPr>
        <p:spPr bwMode="auto">
          <a:xfrm>
            <a:off x="430733" y="1630910"/>
            <a:ext cx="3432175" cy="102076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AF00DB"/>
                </a:solidFill>
                <a:effectLst/>
                <a:latin typeface="Consolas" pitchFamily="49" charset="0"/>
                <a:cs typeface="Arial" pitchFamily="34" charset="0"/>
              </a:rPr>
              <a:t>with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mp_hands</a:t>
            </a: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.Hands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static_image_mode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Arial" pitchFamily="34" charset="0"/>
              </a:rPr>
              <a:t>False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max_num_hands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98658"/>
                </a:solidFill>
                <a:effectLst/>
                <a:latin typeface="Consolas" pitchFamily="49" charset="0"/>
                <a:cs typeface="Arial" pitchFamily="34" charset="0"/>
              </a:rPr>
              <a:t>1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min_detection_confidence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98658"/>
                </a:solidFill>
                <a:effectLst/>
                <a:latin typeface="Consolas" pitchFamily="49" charset="0"/>
                <a:cs typeface="Arial" pitchFamily="34" charset="0"/>
              </a:rPr>
              <a:t>0.5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min_tracking_confidence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98658"/>
                </a:solidFill>
                <a:effectLst/>
                <a:latin typeface="Consolas" pitchFamily="49" charset="0"/>
                <a:cs typeface="Arial" pitchFamily="34" charset="0"/>
              </a:rPr>
              <a:t>0.5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) 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AF00DB"/>
                </a:solidFill>
                <a:effectLst/>
                <a:latin typeface="Consolas" pitchFamily="49" charset="0"/>
                <a:cs typeface="Arial" pitchFamily="34" charset="0"/>
              </a:rPr>
              <a:t>as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hands</a:t>
            </a: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364067" y="601544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Montserrat ExtraBold" charset="0"/>
              </a:rPr>
              <a:t>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Montserrat ExtraBold" charset="0"/>
              </a:rPr>
              <a:t>THE GESTURES</a:t>
            </a:r>
            <a:endParaRPr sz="3000" dirty="0">
              <a:latin typeface="Montserrat ExtraBold" charset="0"/>
            </a:endParaRPr>
          </a:p>
        </p:txBody>
      </p:sp>
      <p:sp>
        <p:nvSpPr>
          <p:cNvPr id="1981" name="Google Shape;1981;p48"/>
          <p:cNvSpPr txBox="1">
            <a:spLocks noGrp="1"/>
          </p:cNvSpPr>
          <p:nvPr>
            <p:ph type="ctrTitle"/>
          </p:nvPr>
        </p:nvSpPr>
        <p:spPr>
          <a:xfrm>
            <a:off x="414868" y="28530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 smtClean="0">
                <a:latin typeface="Montserrat" charset="0"/>
              </a:rPr>
              <a:t>How</a:t>
            </a:r>
            <a:r>
              <a:rPr lang="it-IT" sz="1400" dirty="0" smtClean="0">
                <a:latin typeface="Montserrat" charset="0"/>
              </a:rPr>
              <a:t> </a:t>
            </a:r>
            <a:r>
              <a:rPr lang="it-IT" sz="1400" dirty="0" err="1" smtClean="0">
                <a:latin typeface="Montserrat" charset="0"/>
              </a:rPr>
              <a:t>we</a:t>
            </a:r>
            <a:r>
              <a:rPr lang="it-IT" sz="1400" dirty="0" smtClean="0">
                <a:latin typeface="Montserrat" charset="0"/>
              </a:rPr>
              <a:t> </a:t>
            </a:r>
            <a:r>
              <a:rPr lang="it-IT" sz="1400" dirty="0" err="1" smtClean="0">
                <a:latin typeface="Montserrat" charset="0"/>
              </a:rPr>
              <a:t>translated</a:t>
            </a:r>
            <a:r>
              <a:rPr lang="it-IT" sz="1400" dirty="0" smtClean="0">
                <a:latin typeface="Montserrat" charset="0"/>
              </a:rPr>
              <a:t> </a:t>
            </a:r>
            <a:r>
              <a:rPr lang="it-IT" sz="1400" dirty="0" err="1" smtClean="0">
                <a:latin typeface="Montserrat" charset="0"/>
              </a:rPr>
              <a:t>hand</a:t>
            </a:r>
            <a:r>
              <a:rPr lang="it-IT" sz="1400" dirty="0" smtClean="0">
                <a:latin typeface="Montserrat" charset="0"/>
              </a:rPr>
              <a:t> </a:t>
            </a:r>
            <a:r>
              <a:rPr lang="it-IT" sz="1400" dirty="0" err="1" smtClean="0">
                <a:latin typeface="Montserrat" charset="0"/>
              </a:rPr>
              <a:t>gestures</a:t>
            </a:r>
            <a:r>
              <a:rPr lang="it-IT" sz="1400" dirty="0" smtClean="0">
                <a:latin typeface="Montserrat" charset="0"/>
              </a:rPr>
              <a:t> </a:t>
            </a:r>
            <a:r>
              <a:rPr lang="it-IT" sz="1400" dirty="0" err="1" smtClean="0">
                <a:latin typeface="Montserrat" charset="0"/>
              </a:rPr>
              <a:t>into</a:t>
            </a:r>
            <a:r>
              <a:rPr lang="it-IT" sz="1400" dirty="0" smtClean="0">
                <a:latin typeface="Montserrat" charset="0"/>
              </a:rPr>
              <a:t> game </a:t>
            </a:r>
            <a:r>
              <a:rPr lang="it-IT" sz="1400" dirty="0" err="1" smtClean="0">
                <a:latin typeface="Montserrat" charset="0"/>
              </a:rPr>
              <a:t>commands</a:t>
            </a:r>
            <a:endParaRPr sz="1400" dirty="0">
              <a:latin typeface="Montserrat" charset="0"/>
            </a:endParaRPr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96" name="Picture 4" descr="vector gestures by hands | People Illustrations ~ Creative Mark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3536" y="1224121"/>
            <a:ext cx="3622655" cy="2264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437322" y="1664014"/>
            <a:ext cx="412973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ASSIGNMENT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463865" y="2563895"/>
            <a:ext cx="3657600" cy="1173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We had to assign each gesture to a specific action, but we encountered some problems, we also had to switch to pause mode and mouse mode</a:t>
            </a:r>
            <a:endParaRPr dirty="0"/>
          </a:p>
        </p:txBody>
      </p:sp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magine 14" descr="https://th.bing.com/th/id/R.8cedfef9b8df1397259a0177ff434f19?rik=bqzZN7E7jEzyZw&amp;riu=http%3a%2f%2fdedalvs.com%2fimages%2fslipa%2fhandshape%2f7.gif&amp;ehk=k4ABAhtI6Tt0RFOxSn9M%2f8tuy1cIvGl3ceaG3AGgcpg%3d&amp;risl=&amp;pid=ImgRaw&amp;r=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20629008">
            <a:off x="4862353" y="1804947"/>
            <a:ext cx="1928061" cy="287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magine 15" descr="https://th.bing.com/th/id/R.f560ce397d8903c6f652749e6dcf567d?rik=N%2fjfZzY21nWh%2bQ&amp;riu=http%3a%2f%2fdedalvs.com%2fimages%2fslipa%2fhandshape%2f6.gif&amp;ehk=jrQJQ3NRxUE8YCmxR89GWIoiBxkrbEkXJPLaNKSqWSw%3d&amp;risl=&amp;pid=ImgRaw&amp;r=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 rot="20935811">
            <a:off x="6702950" y="636095"/>
            <a:ext cx="1860604" cy="323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524</Words>
  <Application>Microsoft Office PowerPoint</Application>
  <PresentationFormat>Presentazione su schermo (16:9)</PresentationFormat>
  <Paragraphs>106</Paragraphs>
  <Slides>18</Slides>
  <Notes>18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Arial</vt:lpstr>
      <vt:lpstr>Montserrat Black</vt:lpstr>
      <vt:lpstr>Staatliches</vt:lpstr>
      <vt:lpstr>Montserrat</vt:lpstr>
      <vt:lpstr>Lato</vt:lpstr>
      <vt:lpstr>Roboto Condensed Light</vt:lpstr>
      <vt:lpstr>Montserrat ExtraBold</vt:lpstr>
      <vt:lpstr>Consolas</vt:lpstr>
      <vt:lpstr>Josefin Slab SemiBold</vt:lpstr>
      <vt:lpstr>Freesia Pitch Deck by Slidesgo</vt:lpstr>
      <vt:lpstr>HAND </vt:lpstr>
      <vt:lpstr>OVERVIEW</vt:lpstr>
      <vt:lpstr>01</vt:lpstr>
      <vt:lpstr>HOW TO PLAY 2048</vt:lpstr>
      <vt:lpstr>IMPLEMENTATION</vt:lpstr>
      <vt:lpstr>02 THE HANDS</vt:lpstr>
      <vt:lpstr>MEDIAPIPE</vt:lpstr>
      <vt:lpstr>How we translated hand gestures into game commands</vt:lpstr>
      <vt:lpstr>ASSIGNMENT</vt:lpstr>
      <vt:lpstr>FLOW CHART of program states</vt:lpstr>
      <vt:lpstr>TRANSLATION</vt:lpstr>
      <vt:lpstr>SENDING THE COMMANDS</vt:lpstr>
      <vt:lpstr>04 THE OUTPUT</vt:lpstr>
      <vt:lpstr>MAIN SCREEN</vt:lpstr>
      <vt:lpstr>DEMO</vt:lpstr>
      <vt:lpstr>DEMO</vt:lpstr>
      <vt:lpstr>FUTURE PLANS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</dc:title>
  <dc:creator>Francesca Cinelli</dc:creator>
  <cp:lastModifiedBy>Francesca</cp:lastModifiedBy>
  <cp:revision>4</cp:revision>
  <dcterms:modified xsi:type="dcterms:W3CDTF">2024-06-10T08:14:51Z</dcterms:modified>
</cp:coreProperties>
</file>